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0"/>
  </p:notesMasterIdLst>
  <p:sldIdLst>
    <p:sldId id="271" r:id="rId2"/>
    <p:sldId id="274" r:id="rId3"/>
    <p:sldId id="275" r:id="rId4"/>
    <p:sldId id="276" r:id="rId5"/>
    <p:sldId id="290" r:id="rId6"/>
    <p:sldId id="277" r:id="rId7"/>
    <p:sldId id="284" r:id="rId8"/>
    <p:sldId id="292" r:id="rId9"/>
    <p:sldId id="291" r:id="rId10"/>
    <p:sldId id="293" r:id="rId11"/>
    <p:sldId id="294" r:id="rId12"/>
    <p:sldId id="295" r:id="rId13"/>
    <p:sldId id="296" r:id="rId14"/>
    <p:sldId id="297" r:id="rId15"/>
    <p:sldId id="278" r:id="rId16"/>
    <p:sldId id="280" r:id="rId17"/>
    <p:sldId id="282" r:id="rId18"/>
    <p:sldId id="281" r:id="rId19"/>
  </p:sldIdLst>
  <p:sldSz cx="10693400" cy="7556500"/>
  <p:notesSz cx="10693400" cy="7556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308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82575" y="566725"/>
            <a:ext cx="7129275" cy="28336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69325" y="3589325"/>
            <a:ext cx="8554700" cy="34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61263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768228" y="621283"/>
            <a:ext cx="2746375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52538" y="1281175"/>
            <a:ext cx="8988322" cy="287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774073" y="6167391"/>
            <a:ext cx="8645662" cy="10274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768228" y="621283"/>
            <a:ext cx="2746375" cy="54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2538" y="1281175"/>
            <a:ext cx="8988322" cy="287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4D060-F733-9A29-BE99-FFC634C76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3988" y="1784095"/>
            <a:ext cx="8988322" cy="2878454"/>
          </a:xfrm>
        </p:spPr>
        <p:txBody>
          <a:bodyPr/>
          <a:lstStyle/>
          <a:p>
            <a:r>
              <a:rPr lang="en-IN" b="1" dirty="0"/>
              <a:t>Theme: Open Innovation</a:t>
            </a:r>
          </a:p>
          <a:p>
            <a:r>
              <a:rPr lang="en-IN" b="1" dirty="0"/>
              <a:t>Topic: Cybersecurity Awareness Gamification</a:t>
            </a:r>
          </a:p>
          <a:p>
            <a:endParaRPr lang="en-IN" b="1" dirty="0"/>
          </a:p>
          <a:p>
            <a:r>
              <a:rPr lang="en-IN" dirty="0"/>
              <a:t>Team: Clueless Coders</a:t>
            </a:r>
          </a:p>
          <a:p>
            <a:r>
              <a:rPr lang="en-IN" dirty="0"/>
              <a:t>Team members:</a:t>
            </a:r>
          </a:p>
          <a:p>
            <a:r>
              <a:rPr lang="en-IN" dirty="0" err="1"/>
              <a:t>Deepika.P</a:t>
            </a:r>
            <a:endParaRPr lang="en-IN" dirty="0"/>
          </a:p>
          <a:p>
            <a:r>
              <a:rPr lang="en-IN" dirty="0" err="1"/>
              <a:t>Kruthika</a:t>
            </a:r>
            <a:r>
              <a:rPr lang="en-IN" dirty="0"/>
              <a:t> </a:t>
            </a:r>
            <a:r>
              <a:rPr lang="en-IN" dirty="0" err="1"/>
              <a:t>Eleswarapu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699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9C6B45-2F2D-EE82-F48B-2887A238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1" y="114773"/>
            <a:ext cx="8587409" cy="3663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758C02-2BEF-F1D9-04A4-33A102F0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5" y="3778250"/>
            <a:ext cx="8587409" cy="25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7B10A-D4A9-C5D1-37D3-AE2A98C89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6" y="158076"/>
            <a:ext cx="8029558" cy="3843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E7AAF-7DFF-E77F-614E-05E54B705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841" y="3778250"/>
            <a:ext cx="10693400" cy="23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9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23B5FE-F17F-DF90-ACE8-B076BEF9F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638"/>
            <a:ext cx="10693400" cy="430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4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BA289E-0F6E-80AE-8A57-5652C8B90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619452"/>
            <a:ext cx="10693400" cy="43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4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9C6B45-2F2D-EE82-F48B-2887A238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1" y="114773"/>
            <a:ext cx="8587409" cy="3663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758C02-2BEF-F1D9-04A4-33A102F0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5" y="3831258"/>
            <a:ext cx="8587409" cy="2579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8E3176-AE31-DD0A-EC30-97FC5F6992A3}"/>
              </a:ext>
            </a:extLst>
          </p:cNvPr>
          <p:cNvSpPr/>
          <p:nvPr/>
        </p:nvSpPr>
        <p:spPr>
          <a:xfrm>
            <a:off x="5937480" y="1079640"/>
            <a:ext cx="548640" cy="18288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90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0C1-8041-090F-EF0E-CDD9EF2F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20" y="1215643"/>
            <a:ext cx="4720093" cy="543560"/>
          </a:xfrm>
        </p:spPr>
        <p:txBody>
          <a:bodyPr/>
          <a:lstStyle/>
          <a:p>
            <a:r>
              <a:rPr lang="en-IN" dirty="0"/>
              <a:t>Methodology: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549D-10A5-4367-A6EC-7420D3BB7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539" y="1944115"/>
            <a:ext cx="8988322" cy="2878454"/>
          </a:xfrm>
        </p:spPr>
        <p:txBody>
          <a:bodyPr/>
          <a:lstStyle/>
          <a:p>
            <a:r>
              <a:rPr lang="en-US" sz="2400" b="1" dirty="0"/>
              <a:t>   </a:t>
            </a:r>
            <a:r>
              <a:rPr lang="en-US" sz="2800" b="1" dirty="0"/>
              <a:t>Security:</a:t>
            </a:r>
            <a:r>
              <a:rPr lang="en-US" sz="2800" dirty="0"/>
              <a:t> Fortify our platform's defenses, ensuring it stands strong against cyber threats.  </a:t>
            </a:r>
          </a:p>
          <a:p>
            <a:r>
              <a:rPr lang="en-US" sz="2800" b="1" dirty="0"/>
              <a:t>   Launch and Promotion: </a:t>
            </a:r>
            <a:r>
              <a:rPr lang="en-US" sz="2800" dirty="0"/>
              <a:t>Roll out our creation with a strategic marketing campaign that sparks user interest.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Continuous Improvement: </a:t>
            </a:r>
            <a:r>
              <a:rPr lang="en-US" sz="2800" dirty="0"/>
              <a:t>Responsively adapt and enrich content and features based on user feedback.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27926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0C1-8041-090F-EF0E-CDD9EF2F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1215643"/>
            <a:ext cx="4788673" cy="543560"/>
          </a:xfrm>
        </p:spPr>
        <p:txBody>
          <a:bodyPr/>
          <a:lstStyle/>
          <a:p>
            <a:r>
              <a:rPr lang="en-IN" dirty="0"/>
              <a:t>Challenges: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549D-10A5-4367-A6EC-7420D3BB7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539" y="1944115"/>
            <a:ext cx="8988322" cy="2878454"/>
          </a:xfrm>
        </p:spPr>
        <p:txBody>
          <a:bodyPr/>
          <a:lstStyle/>
          <a:p>
            <a:r>
              <a:rPr lang="en-US" dirty="0"/>
              <a:t>   </a:t>
            </a:r>
            <a:r>
              <a:rPr lang="en-US" sz="2800" b="1" dirty="0"/>
              <a:t>User Engagement: </a:t>
            </a:r>
            <a:r>
              <a:rPr lang="en-US" sz="2800" dirty="0"/>
              <a:t>Keep users hooked and entertained over time.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Content Quality: </a:t>
            </a:r>
            <a:r>
              <a:rPr lang="en-US" sz="2800" dirty="0"/>
              <a:t>Deliver up-to-the-minute, reliable, and engaging cybersecurity content.</a:t>
            </a:r>
          </a:p>
          <a:p>
            <a:r>
              <a:rPr lang="en-US" sz="2800" b="1" dirty="0"/>
              <a:t>   Security: </a:t>
            </a:r>
            <a:r>
              <a:rPr lang="en-US" sz="2800" dirty="0"/>
              <a:t>Safeguard user data and our platform against ever-evolving cyber threats by implementing the new cyber security techniques.</a:t>
            </a:r>
          </a:p>
          <a:p>
            <a:r>
              <a:rPr lang="en-US" sz="2800" dirty="0"/>
              <a:t>  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0787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A4F4-EB1A-86B8-7498-50A54BA7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638" y="838453"/>
            <a:ext cx="2746375" cy="543560"/>
          </a:xfrm>
        </p:spPr>
        <p:txBody>
          <a:bodyPr/>
          <a:lstStyle/>
          <a:p>
            <a:r>
              <a:rPr lang="en-IN" dirty="0"/>
              <a:t>Challenges: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E7159-42DA-71B7-B5F5-64F0F3008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dirty="0"/>
              <a:t>   </a:t>
            </a:r>
          </a:p>
          <a:p>
            <a:r>
              <a:rPr lang="en-US" sz="2800" b="1" dirty="0"/>
              <a:t>   Scalability:</a:t>
            </a:r>
            <a:r>
              <a:rPr lang="en-US" sz="2800" dirty="0"/>
              <a:t> Seamlessly handle a burgeoning user base and a rapidly expanding content library.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User Privacy: </a:t>
            </a:r>
            <a:r>
              <a:rPr lang="en-US" sz="2800" dirty="0"/>
              <a:t>Strictly adhere to privacy regulations, ensuring top-tier data protection.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Promotion:</a:t>
            </a:r>
            <a:r>
              <a:rPr lang="en-US" sz="2800" dirty="0"/>
              <a:t> Outshine competitors to attract and retain a dedicated user base.</a:t>
            </a:r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32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0C1-8041-090F-EF0E-CDD9EF2F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20" y="1215643"/>
            <a:ext cx="4720093" cy="543560"/>
          </a:xfrm>
        </p:spPr>
        <p:txBody>
          <a:bodyPr/>
          <a:lstStyle/>
          <a:p>
            <a:r>
              <a:rPr lang="en-IN" dirty="0"/>
              <a:t>Dependencies: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549D-10A5-4367-A6EC-7420D3BB7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539" y="1944115"/>
            <a:ext cx="8988322" cy="2878454"/>
          </a:xfrm>
        </p:spPr>
        <p:txBody>
          <a:bodyPr/>
          <a:lstStyle/>
          <a:p>
            <a:r>
              <a:rPr lang="en-US" dirty="0"/>
              <a:t>   </a:t>
            </a:r>
            <a:r>
              <a:rPr lang="en-US" sz="2800" b="1" dirty="0"/>
              <a:t>Content Development: </a:t>
            </a:r>
            <a:r>
              <a:rPr lang="en-US" sz="2800" dirty="0"/>
              <a:t>Forge partnerships with cybersecurity experts to guarantee cutting-edge content.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User Feedback: </a:t>
            </a:r>
            <a:r>
              <a:rPr lang="en-US" sz="2800" dirty="0"/>
              <a:t>Continuously solicit and integrate user feedback, guiding our platform's evolution.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Marketing Team: </a:t>
            </a:r>
            <a:r>
              <a:rPr lang="en-US" sz="2800" dirty="0"/>
              <a:t>Collaborate closely with a dynamic marketing team for optimal promotion and user acquisition.</a:t>
            </a:r>
          </a:p>
          <a:p>
            <a:r>
              <a:rPr lang="en-US" sz="2800" dirty="0"/>
              <a:t>   </a:t>
            </a:r>
            <a:r>
              <a:rPr lang="en-US" sz="2800" b="1" dirty="0"/>
              <a:t>Cybersecurity Tools: </a:t>
            </a:r>
            <a:r>
              <a:rPr lang="en-US" sz="2800" dirty="0"/>
              <a:t>Leverage essential cybersecurity tools and services to fortify our platform's defenses.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2598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0C1-8041-090F-EF0E-CDD9EF2F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20" y="1215643"/>
            <a:ext cx="4720093" cy="543560"/>
          </a:xfrm>
        </p:spPr>
        <p:txBody>
          <a:bodyPr/>
          <a:lstStyle/>
          <a:p>
            <a:r>
              <a:rPr lang="en-IN" dirty="0"/>
              <a:t>Problem Statement: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549D-10A5-4367-A6EC-7420D3BB7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539" y="1944115"/>
            <a:ext cx="8988322" cy="2878454"/>
          </a:xfrm>
        </p:spPr>
        <p:txBody>
          <a:bodyPr/>
          <a:lstStyle/>
          <a:p>
            <a:pPr marL="685800" indent="-457200">
              <a:buSzPct val="80000"/>
              <a:buFont typeface="Wingdings" panose="05000000000000000000" pitchFamily="2" charset="2"/>
              <a:buChar char="Ø"/>
            </a:pPr>
            <a:r>
              <a:rPr lang="en-US" sz="2800" dirty="0"/>
              <a:t>In today's digital world, the lack of cybersecurity awareness leaves users vulnerable to threats. </a:t>
            </a:r>
          </a:p>
          <a:p>
            <a:pPr marL="685800" indent="-457200">
              <a:buSzPct val="80000"/>
              <a:buFont typeface="Wingdings" panose="05000000000000000000" pitchFamily="2" charset="2"/>
              <a:buChar char="Ø"/>
            </a:pPr>
            <a:r>
              <a:rPr lang="en-US" sz="2800" dirty="0"/>
              <a:t>We aim to  develop an innovative and engaging gamified platform that educates users about cybersecurity, empowering them to protect their data and privacy.</a:t>
            </a:r>
          </a:p>
          <a:p>
            <a:pPr marL="685800" indent="-457200">
              <a:buSzPct val="80000"/>
              <a:buFont typeface="Wingdings" panose="05000000000000000000" pitchFamily="2" charset="2"/>
              <a:buChar char="Ø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5270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0C1-8041-090F-EF0E-CDD9EF2F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20" y="1215643"/>
            <a:ext cx="4720093" cy="543560"/>
          </a:xfrm>
        </p:spPr>
        <p:txBody>
          <a:bodyPr/>
          <a:lstStyle/>
          <a:p>
            <a:r>
              <a:rPr lang="en-IN" dirty="0"/>
              <a:t>Problem Description: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549D-10A5-4367-A6EC-7420D3BB7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539" y="1944115"/>
            <a:ext cx="8988322" cy="2878454"/>
          </a:xfrm>
        </p:spPr>
        <p:txBody>
          <a:bodyPr/>
          <a:lstStyle/>
          <a:p>
            <a:pPr marL="571500" indent="-342900">
              <a:buSzPct val="80000"/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2800" dirty="0"/>
              <a:t>Cyber threats are endangering individuals and organizations and most users lack the knowledge and skills to defend against these threats.  </a:t>
            </a:r>
          </a:p>
          <a:p>
            <a:pPr marL="571500" indent="-342900">
              <a:buSzPct val="80000"/>
              <a:buFont typeface="Wingdings" panose="05000000000000000000" pitchFamily="2" charset="2"/>
              <a:buChar char="Ø"/>
            </a:pPr>
            <a:r>
              <a:rPr lang="en-US" sz="2800" dirty="0"/>
              <a:t>Conventional cybersecurity training fail to educate effectively. Our challenge is to create a platform that imparts cybersecurity wisdom in an interactive and entertaining manner.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9973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0C1-8041-090F-EF0E-CDD9EF2F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20" y="1215643"/>
            <a:ext cx="6137910" cy="543560"/>
          </a:xfrm>
        </p:spPr>
        <p:txBody>
          <a:bodyPr/>
          <a:lstStyle/>
          <a:p>
            <a:r>
              <a:rPr lang="en-US" dirty="0"/>
              <a:t>Idea/Approach to the Problem: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549D-10A5-4367-A6EC-7420D3BB7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539" y="1944115"/>
            <a:ext cx="8988322" cy="2878454"/>
          </a:xfrm>
        </p:spPr>
        <p:txBody>
          <a:bodyPr/>
          <a:lstStyle/>
          <a:p>
            <a:pPr marL="571500" indent="-342900">
              <a:buSzPct val="80000"/>
              <a:buFont typeface="Wingdings" panose="05000000000000000000" pitchFamily="2" charset="2"/>
              <a:buChar char="Ø"/>
            </a:pPr>
            <a:r>
              <a:rPr lang="en-US" sz="2800" dirty="0"/>
              <a:t>Our strategy is to craft a gamified cybersecurity awareness platform. </a:t>
            </a:r>
          </a:p>
          <a:p>
            <a:pPr marL="571500" indent="-342900">
              <a:buSzPct val="80000"/>
              <a:buFont typeface="Wingdings" panose="05000000000000000000" pitchFamily="2" charset="2"/>
              <a:buChar char="Ø"/>
            </a:pPr>
            <a:r>
              <a:rPr lang="en-US" sz="2800" dirty="0"/>
              <a:t>Users will immerse themselves in interactive challenges, lifelike simulations, and brain-teasing quizzes. To take it a step further, our platform will offer real-world incentives and certifications.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8807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70C6F-E12E-CF36-CE78-126DCEB8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926" y="2914015"/>
            <a:ext cx="4463064" cy="543560"/>
          </a:xfrm>
        </p:spPr>
        <p:txBody>
          <a:bodyPr/>
          <a:lstStyle/>
          <a:p>
            <a:r>
              <a:rPr lang="en-IN" sz="6000" dirty="0"/>
              <a:t>Workflow</a:t>
            </a:r>
            <a:r>
              <a:rPr lang="en-IN" dirty="0"/>
              <a:t>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EFC8C-3D21-CA80-F0CF-7E9B16E5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8" y="114300"/>
            <a:ext cx="4222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4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0C1-8041-090F-EF0E-CDD9EF2F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20" y="1215643"/>
            <a:ext cx="8145780" cy="543560"/>
          </a:xfrm>
        </p:spPr>
        <p:txBody>
          <a:bodyPr/>
          <a:lstStyle/>
          <a:p>
            <a:r>
              <a:rPr lang="en-US" dirty="0"/>
              <a:t>Various Games which are included: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549D-10A5-4367-A6EC-7420D3BB7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539" y="1944114"/>
            <a:ext cx="8988322" cy="3992859"/>
          </a:xfrm>
        </p:spPr>
        <p:txBody>
          <a:bodyPr/>
          <a:lstStyle/>
          <a:p>
            <a:pPr algn="l">
              <a:buSzPct val="67000"/>
              <a:buFont typeface="+mj-lt"/>
              <a:buAutoNum type="arabicPeriod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Cyber Smarts Challenge (Cybersecurity Trivia)</a:t>
            </a:r>
          </a:p>
          <a:p>
            <a:pPr algn="l">
              <a:buSzPct val="67000"/>
              <a:buFont typeface="+mj-lt"/>
              <a:buAutoNum type="arabicPeriod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Incident Commander (Incident Response Simulation)</a:t>
            </a:r>
          </a:p>
          <a:p>
            <a:pPr algn="l">
              <a:buSzPct val="67000"/>
              <a:buFont typeface="+mj-lt"/>
              <a:buAutoNum type="arabicPeriod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Risk Sentinel (Risk Assessment)</a:t>
            </a:r>
          </a:p>
          <a:p>
            <a:pPr algn="l">
              <a:buSzPct val="67000"/>
              <a:buFont typeface="+mj-lt"/>
              <a:buAutoNum type="arabicPeriod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Security Savvy Showdown (Security Awareness Challenges)</a:t>
            </a:r>
          </a:p>
          <a:p>
            <a:pPr algn="l">
              <a:buSzPct val="67000"/>
              <a:buFont typeface="+mj-lt"/>
              <a:buAutoNum type="arabicPeriod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Guardian of Cyberworld (Security Simulation)</a:t>
            </a:r>
          </a:p>
          <a:p>
            <a:pPr algn="l">
              <a:buSzPct val="67000"/>
              <a:buFont typeface="+mj-lt"/>
              <a:buAutoNum type="arabicPeriod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Incident Response Mastery (Handling Security Incidents)</a:t>
            </a:r>
          </a:p>
          <a:p>
            <a:pPr algn="l">
              <a:buSzPct val="67000"/>
              <a:buFont typeface="+mj-lt"/>
              <a:buAutoNum type="arabicPeriod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Password Fortify (Password Strength Checker)</a:t>
            </a:r>
          </a:p>
        </p:txBody>
      </p:sp>
    </p:spTree>
    <p:extLst>
      <p:ext uri="{BB962C8B-B14F-4D97-AF65-F5344CB8AC3E}">
        <p14:creationId xmlns:p14="http://schemas.microsoft.com/office/powerpoint/2010/main" val="2777408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CD257D-6486-2D13-1043-3DE3D53B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6" y="982980"/>
            <a:ext cx="10127508" cy="41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47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BA60A1-95F6-392F-E780-37F09711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4" y="577422"/>
            <a:ext cx="10401852" cy="426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3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D30C08-8E48-434E-F9CD-D51142BB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5" y="173476"/>
            <a:ext cx="10245396" cy="4437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AC6554-4DD9-1A46-6B62-65526FEE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78" y="4743494"/>
            <a:ext cx="2081631" cy="1948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BD5200-372D-DBF0-CA3E-50E95B294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881" y="4743494"/>
            <a:ext cx="1875872" cy="19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29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451</Words>
  <Application>Microsoft Office PowerPoint</Application>
  <PresentationFormat>Custom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Söhne</vt:lpstr>
      <vt:lpstr>Times New Roman</vt:lpstr>
      <vt:lpstr>Wingdings</vt:lpstr>
      <vt:lpstr>Office Theme</vt:lpstr>
      <vt:lpstr>PowerPoint Presentation</vt:lpstr>
      <vt:lpstr>Problem Statement:</vt:lpstr>
      <vt:lpstr>Problem Description:</vt:lpstr>
      <vt:lpstr>Idea/Approach to the Problem:</vt:lpstr>
      <vt:lpstr>Workflow :</vt:lpstr>
      <vt:lpstr>Various Games which are included: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Methodology:</vt:lpstr>
      <vt:lpstr>Challenges:</vt:lpstr>
      <vt:lpstr>Challenges:</vt:lpstr>
      <vt:lpstr>Dependencies: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Deepika2004</dc:creator>
  <cp:lastModifiedBy>Kruthika.eleswarapu@gmail.com</cp:lastModifiedBy>
  <cp:revision>12</cp:revision>
  <dcterms:modified xsi:type="dcterms:W3CDTF">2023-10-25T03:21:51Z</dcterms:modified>
</cp:coreProperties>
</file>